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1"/>
  </p:notesMasterIdLst>
  <p:handoutMasterIdLst>
    <p:handoutMasterId r:id="rId12"/>
  </p:handoutMasterIdLst>
  <p:sldIdLst>
    <p:sldId id="305" r:id="rId2"/>
    <p:sldId id="306" r:id="rId3"/>
    <p:sldId id="297" r:id="rId4"/>
    <p:sldId id="257" r:id="rId5"/>
    <p:sldId id="258" r:id="rId6"/>
    <p:sldId id="259" r:id="rId7"/>
    <p:sldId id="301" r:id="rId8"/>
    <p:sldId id="302" r:id="rId9"/>
    <p:sldId id="303" r:id="rId10"/>
  </p:sldIdLst>
  <p:sldSz cx="9144000" cy="6858000" type="screen4x3"/>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72"/>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589198" y="0"/>
            <a:ext cx="4275402" cy="338348"/>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6397417"/>
            <a:ext cx="4275402" cy="33834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589198" y="6397417"/>
            <a:ext cx="4275402" cy="338347"/>
          </a:xfrm>
          <a:prstGeom prst="rect">
            <a:avLst/>
          </a:prstGeom>
        </p:spPr>
        <p:txBody>
          <a:bodyPr vert="horz" lIns="91440" tIns="45720" rIns="91440" bIns="45720" rtlCol="0" anchor="b"/>
          <a:lstStyle>
            <a:lvl1pPr algn="r">
              <a:defRPr sz="1200"/>
            </a:lvl1pPr>
          </a:lstStyle>
          <a:p>
            <a:fld id="{8FA74CD8-2FA2-46D9-B9FD-4920222B7C4D}" type="slidenum">
              <a:rPr lang="en-US" smtClean="0"/>
              <a:t>‹#›</a:t>
            </a:fld>
            <a:endParaRPr lang="en-US"/>
          </a:p>
        </p:txBody>
      </p:sp>
    </p:spTree>
    <p:extLst>
      <p:ext uri="{BB962C8B-B14F-4D97-AF65-F5344CB8AC3E}">
        <p14:creationId xmlns:p14="http://schemas.microsoft.com/office/powerpoint/2010/main" val="8820284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89198" y="0"/>
            <a:ext cx="4275402" cy="338348"/>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3417888" y="841375"/>
            <a:ext cx="3030537" cy="22733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6632" y="3241587"/>
            <a:ext cx="7893050" cy="265220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397417"/>
            <a:ext cx="4275402" cy="3383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89198" y="6397417"/>
            <a:ext cx="4275402" cy="338347"/>
          </a:xfrm>
          <a:prstGeom prst="rect">
            <a:avLst/>
          </a:prstGeom>
        </p:spPr>
        <p:txBody>
          <a:bodyPr vert="horz" lIns="91440" tIns="45720" rIns="91440" bIns="45720" rtlCol="0" anchor="b"/>
          <a:lstStyle>
            <a:lvl1pPr algn="r">
              <a:defRPr sz="1200"/>
            </a:lvl1pPr>
          </a:lstStyle>
          <a:p>
            <a:fld id="{6301DCC7-B360-44DC-8BE5-8757255FD2BB}" type="slidenum">
              <a:rPr lang="en-US" smtClean="0"/>
              <a:t>‹#›</a:t>
            </a:fld>
            <a:endParaRPr lang="en-US"/>
          </a:p>
        </p:txBody>
      </p:sp>
    </p:spTree>
    <p:extLst>
      <p:ext uri="{BB962C8B-B14F-4D97-AF65-F5344CB8AC3E}">
        <p14:creationId xmlns:p14="http://schemas.microsoft.com/office/powerpoint/2010/main" val="2171553917"/>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77786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B5DC18-C315-8619-5117-04F34A4BCF97}"/>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19847A6D-2235-9812-7FD1-1BAD6896BBA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EABABC22-FBAC-7A67-5924-B2F23EB329FB}"/>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 xmlns:a16="http://schemas.microsoft.com/office/drawing/2014/main" id="{12100E3F-625B-0DFE-FEBF-3C7C19FD38E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940518EA-9C17-4307-B7F6-6877E4EBB700}"/>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387055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3345D34-E82F-B0A0-6D1A-00454CE1D95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96F6B7F3-5F58-F7D7-2E04-B7F052B354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06C1DA71-0DAE-79F7-87B3-4F4C5B19E5FF}"/>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 xmlns:a16="http://schemas.microsoft.com/office/drawing/2014/main" id="{FFA0F2AE-E030-2A01-EA6B-CC2B7AFAD64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FC7B2171-7C6E-CB13-4821-481BF2776175}"/>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3287400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A1AC54AB-EFB6-695A-6106-2D99C3713F11}"/>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7C4580DE-B760-AB83-C5DE-F84FD98E5C99}"/>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17C40243-688C-8EED-F83E-AF2398C2CD17}"/>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 xmlns:a16="http://schemas.microsoft.com/office/drawing/2014/main" id="{6635F16A-DF1B-2076-ACF6-21E68454BDB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DE04E0BE-A85C-087F-A65F-0D8ABB344253}"/>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073166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4E116F-6FCA-83BD-335E-070C24AA432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0A3B9214-E39E-D793-D99B-76BA3CD25F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9A81A70B-6EFE-BB07-C5DA-B5499EEB6594}"/>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 xmlns:a16="http://schemas.microsoft.com/office/drawing/2014/main" id="{C167888C-B4E4-B25F-F4B9-CAEB58B621D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A6881B17-9BD1-203B-7606-4E939557610D}"/>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654973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7B3B43-F6BF-BA60-1949-043BE3552399}"/>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0A7B31A9-7DD0-3C79-54F9-4210C8D605A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9EB440F2-CF4F-0AEE-8950-D64E2C7C8B67}"/>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 xmlns:a16="http://schemas.microsoft.com/office/drawing/2014/main" id="{F18573C5-3B2A-50AF-4578-A6D38E30A77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66A3071E-339E-7020-3C3D-7A88769E0397}"/>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669522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72603A4-93C8-E69A-D26E-70DDFF13AAA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A91A1180-C6CB-35D7-09F8-E65BC48CB7A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ABBBB790-A61A-2B40-2A4D-CBEFFD2FF2AE}"/>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C8E4CD04-2EE7-BF30-1474-1095674399E4}"/>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6" name="Footer Placeholder 5">
            <a:extLst>
              <a:ext uri="{FF2B5EF4-FFF2-40B4-BE49-F238E27FC236}">
                <a16:creationId xmlns="" xmlns:a16="http://schemas.microsoft.com/office/drawing/2014/main" id="{FDBE0965-5B63-62E8-53CE-FAB6133BA60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1F11FEE8-985F-3F9E-74C3-5EE0622CFCFC}"/>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052650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0E146F1-9C93-B39D-C18E-64451CC543A9}"/>
              </a:ext>
            </a:extLst>
          </p:cNvPr>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49C0589D-0A2D-8DDA-CA38-D7B568AD19D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4BA24DD8-3FA1-A4EB-D81A-F1EE14FEFBAA}"/>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9C59BD2F-16E1-BCAA-1FE8-73C5C102B40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9828B042-B577-9F4F-C5CC-00F19C431AE5}"/>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0C9EC76C-563D-4902-D91A-FC1B9978E3A7}"/>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8" name="Footer Placeholder 7">
            <a:extLst>
              <a:ext uri="{FF2B5EF4-FFF2-40B4-BE49-F238E27FC236}">
                <a16:creationId xmlns="" xmlns:a16="http://schemas.microsoft.com/office/drawing/2014/main" id="{5904360B-3938-475E-DDAD-6297CA2A51B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 xmlns:a16="http://schemas.microsoft.com/office/drawing/2014/main" id="{C996458E-A4E0-4F87-32E5-97304C464868}"/>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2478950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562762C-89FF-6EC3-61A2-382B5EA7A7E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7A17D57C-D926-E075-FDCA-7B18BEB53474}"/>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4" name="Footer Placeholder 3">
            <a:extLst>
              <a:ext uri="{FF2B5EF4-FFF2-40B4-BE49-F238E27FC236}">
                <a16:creationId xmlns="" xmlns:a16="http://schemas.microsoft.com/office/drawing/2014/main" id="{30A59894-F52E-2137-A21D-5A4D2673778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 xmlns:a16="http://schemas.microsoft.com/office/drawing/2014/main" id="{29F556E8-0152-2D82-9ED8-466BF7812EE1}"/>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96154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BC3D353D-C019-D660-AAC6-1D79307FA950}"/>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3" name="Footer Placeholder 2">
            <a:extLst>
              <a:ext uri="{FF2B5EF4-FFF2-40B4-BE49-F238E27FC236}">
                <a16:creationId xmlns="" xmlns:a16="http://schemas.microsoft.com/office/drawing/2014/main" id="{2EED8ED4-449C-F0C1-E6B0-7BC072CE876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 xmlns:a16="http://schemas.microsoft.com/office/drawing/2014/main" id="{BD79549F-7ACA-BCB1-06F5-F62D84A6795A}"/>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2399784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7A0FAC7-6D60-3C62-8098-847D60FA2CA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AB68C452-8271-59D7-355E-C19A18B326D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01F16984-2F5C-8225-4879-2EF06ECB103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 xmlns:a16="http://schemas.microsoft.com/office/drawing/2014/main" id="{B15F3DE3-8838-DB1E-F515-5E271AE691ED}"/>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6" name="Footer Placeholder 5">
            <a:extLst>
              <a:ext uri="{FF2B5EF4-FFF2-40B4-BE49-F238E27FC236}">
                <a16:creationId xmlns="" xmlns:a16="http://schemas.microsoft.com/office/drawing/2014/main" id="{E5F775E2-3DD9-CCD5-0473-E93B6B8FD63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3EA0178B-E8D4-E943-A2A1-4C57C566811F}"/>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3632977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A21AAEA-B5DA-54EC-1C1B-99B8CF1B6C3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45AE7150-1AAE-2C36-D55A-5064549900D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a:extLst>
              <a:ext uri="{FF2B5EF4-FFF2-40B4-BE49-F238E27FC236}">
                <a16:creationId xmlns="" xmlns:a16="http://schemas.microsoft.com/office/drawing/2014/main" id="{1E3D4672-F07F-C713-65AD-3A9BE381614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 xmlns:a16="http://schemas.microsoft.com/office/drawing/2014/main" id="{E713C90F-0EB3-975A-6A67-42AC5B2AECD1}"/>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6" name="Footer Placeholder 5">
            <a:extLst>
              <a:ext uri="{FF2B5EF4-FFF2-40B4-BE49-F238E27FC236}">
                <a16:creationId xmlns="" xmlns:a16="http://schemas.microsoft.com/office/drawing/2014/main" id="{DA25BF44-A271-FAD8-461A-6AD7DCE1848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17AE9392-FCDE-3345-6503-632DF0702B9D}"/>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2329409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8B355550-BDE5-43E3-44AB-FC634466397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A8DE907C-2AD4-FFD8-F1F3-3C084BC45C7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216F9C8A-5EA1-F5F7-4EE7-76496A5AD332}"/>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pPr/>
              <a:t>4/17/2024</a:t>
            </a:fld>
            <a:endParaRPr lang="en-US"/>
          </a:p>
        </p:txBody>
      </p:sp>
      <p:sp>
        <p:nvSpPr>
          <p:cNvPr id="5" name="Footer Placeholder 4">
            <a:extLst>
              <a:ext uri="{FF2B5EF4-FFF2-40B4-BE49-F238E27FC236}">
                <a16:creationId xmlns="" xmlns:a16="http://schemas.microsoft.com/office/drawing/2014/main" id="{D73EDCB7-9A15-6522-B04C-AE97A6CD52E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a:p>
        </p:txBody>
      </p:sp>
      <p:sp>
        <p:nvSpPr>
          <p:cNvPr id="6" name="Slide Number Placeholder 5">
            <a:extLst>
              <a:ext uri="{FF2B5EF4-FFF2-40B4-BE49-F238E27FC236}">
                <a16:creationId xmlns="" xmlns:a16="http://schemas.microsoft.com/office/drawing/2014/main" id="{8B59B3C8-5107-96BB-5982-6B38BBF8C76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IN" smtClean="0"/>
              <a:pPr/>
              <a:t>‹#›</a:t>
            </a:fld>
            <a:endParaRPr lang="en-IN"/>
          </a:p>
        </p:txBody>
      </p:sp>
    </p:spTree>
    <p:extLst>
      <p:ext uri="{BB962C8B-B14F-4D97-AF65-F5344CB8AC3E}">
        <p14:creationId xmlns:p14="http://schemas.microsoft.com/office/powerpoint/2010/main" val="37352321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4462" y="944787"/>
            <a:ext cx="8915400" cy="2616101"/>
          </a:xfrm>
          <a:prstGeom prst="rect">
            <a:avLst/>
          </a:prstGeom>
        </p:spPr>
        <p:txBody>
          <a:bodyPr wrap="square">
            <a:spAutoFit/>
          </a:bodyPr>
          <a:lstStyle/>
          <a:p>
            <a:endParaRPr lang="en-US" sz="2000" dirty="0">
              <a:solidFill>
                <a:srgbClr val="000000"/>
              </a:solidFill>
              <a:latin typeface="Cambria" panose="02040503050406030204" pitchFamily="18" charset="0"/>
            </a:endParaRPr>
          </a:p>
          <a:p>
            <a:pPr algn="ctr">
              <a:lnSpc>
                <a:spcPct val="200000"/>
              </a:lnSpc>
            </a:pPr>
            <a:r>
              <a:rPr lang="en-US" sz="2400" dirty="0">
                <a:solidFill>
                  <a:srgbClr val="000000"/>
                </a:solidFill>
                <a:latin typeface="Cambria" panose="02040503050406030204" pitchFamily="18" charset="0"/>
              </a:rPr>
              <a:t> </a:t>
            </a:r>
            <a:r>
              <a:rPr lang="en-US" sz="2400" b="1" dirty="0" smtClean="0">
                <a:solidFill>
                  <a:srgbClr val="000000"/>
                </a:solidFill>
                <a:latin typeface="Cambria" panose="02040503050406030204" pitchFamily="18" charset="0"/>
              </a:rPr>
              <a:t>Course Name- </a:t>
            </a:r>
            <a:r>
              <a:rPr lang="en-US" sz="2400" dirty="0" smtClean="0">
                <a:solidFill>
                  <a:srgbClr val="000000"/>
                </a:solidFill>
                <a:latin typeface="Cambria" panose="02040503050406030204" pitchFamily="18" charset="0"/>
              </a:rPr>
              <a:t>Production </a:t>
            </a:r>
            <a:r>
              <a:rPr lang="en-US" sz="2400" dirty="0">
                <a:solidFill>
                  <a:srgbClr val="000000"/>
                </a:solidFill>
                <a:latin typeface="Cambria" panose="02040503050406030204" pitchFamily="18" charset="0"/>
              </a:rPr>
              <a:t>Technology for Ornamental Crops, MAP and Landscaping </a:t>
            </a:r>
            <a:endParaRPr lang="en-US" sz="2400" dirty="0" smtClean="0">
              <a:solidFill>
                <a:srgbClr val="000000"/>
              </a:solidFill>
              <a:latin typeface="Cambria" panose="02040503050406030204" pitchFamily="18" charset="0"/>
            </a:endParaRPr>
          </a:p>
          <a:p>
            <a:pPr>
              <a:lnSpc>
                <a:spcPct val="200000"/>
              </a:lnSpc>
            </a:pPr>
            <a:r>
              <a:rPr lang="en-US" sz="2400" dirty="0" smtClean="0">
                <a:solidFill>
                  <a:srgbClr val="000000"/>
                </a:solidFill>
                <a:latin typeface="Cambria" panose="02040503050406030204" pitchFamily="18" charset="0"/>
              </a:rPr>
              <a:t> </a:t>
            </a:r>
            <a:r>
              <a:rPr lang="en-US" sz="2400" b="1" dirty="0">
                <a:solidFill>
                  <a:srgbClr val="000000"/>
                </a:solidFill>
                <a:latin typeface="Cambria" panose="02040503050406030204" pitchFamily="18" charset="0"/>
              </a:rPr>
              <a:t>Course Code- </a:t>
            </a:r>
            <a:r>
              <a:rPr lang="en-US" sz="2400" dirty="0">
                <a:solidFill>
                  <a:srgbClr val="000000"/>
                </a:solidFill>
                <a:latin typeface="Cambria" panose="02040503050406030204" pitchFamily="18" charset="0"/>
              </a:rPr>
              <a:t>20014400</a:t>
            </a:r>
            <a:endParaRPr lang="en-US" sz="2400" dirty="0"/>
          </a:p>
        </p:txBody>
      </p:sp>
      <p:pic>
        <p:nvPicPr>
          <p:cNvPr id="5" name="Picture 4">
            <a:extLst>
              <a:ext uri="{FF2B5EF4-FFF2-40B4-BE49-F238E27FC236}">
                <a16:creationId xmlns:a16="http://schemas.microsoft.com/office/drawing/2014/main" xmlns="" id="{F6F3548C-D676-77BD-B75D-A828238179F1}"/>
              </a:ext>
            </a:extLst>
          </p:cNvPr>
          <p:cNvPicPr>
            <a:picLocks noChangeAspect="1"/>
          </p:cNvPicPr>
          <p:nvPr/>
        </p:nvPicPr>
        <p:blipFill>
          <a:blip r:embed="rId2"/>
          <a:stretch>
            <a:fillRect/>
          </a:stretch>
        </p:blipFill>
        <p:spPr>
          <a:xfrm>
            <a:off x="7644060" y="0"/>
            <a:ext cx="1499939" cy="755334"/>
          </a:xfrm>
          <a:prstGeom prst="rect">
            <a:avLst/>
          </a:prstGeom>
        </p:spPr>
      </p:pic>
      <p:sp>
        <p:nvSpPr>
          <p:cNvPr id="6" name="Rectangle 5">
            <a:extLst>
              <a:ext uri="{FF2B5EF4-FFF2-40B4-BE49-F238E27FC236}">
                <a16:creationId xmlns="" xmlns:a16="http://schemas.microsoft.com/office/drawing/2014/main" xmlns:lc="http://schemas.openxmlformats.org/drawingml/2006/lockedCanva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7" name="Rectangle 6"/>
          <p:cNvSpPr/>
          <p:nvPr/>
        </p:nvSpPr>
        <p:spPr>
          <a:xfrm>
            <a:off x="3151401" y="4038600"/>
            <a:ext cx="5254965" cy="461665"/>
          </a:xfrm>
          <a:prstGeom prst="rect">
            <a:avLst/>
          </a:prstGeom>
        </p:spPr>
        <p:txBody>
          <a:bodyPr wrap="none">
            <a:spAutoFit/>
          </a:bodyPr>
          <a:lstStyle/>
          <a:p>
            <a:r>
              <a:rPr lang="en-IN" sz="2400" dirty="0" smtClean="0">
                <a:latin typeface="Cambria" panose="02040503050406030204" pitchFamily="18" charset="0"/>
              </a:rPr>
              <a:t>Presented By- </a:t>
            </a:r>
            <a:r>
              <a:rPr lang="en-IN" sz="2400" dirty="0" err="1" smtClean="0">
                <a:latin typeface="Cambria" panose="02040503050406030204" pitchFamily="18" charset="0"/>
              </a:rPr>
              <a:t>Dr</a:t>
            </a:r>
            <a:r>
              <a:rPr lang="en-IN" sz="2400" dirty="0" err="1">
                <a:latin typeface="Cambria" panose="02040503050406030204" pitchFamily="18" charset="0"/>
              </a:rPr>
              <a:t>.</a:t>
            </a:r>
            <a:r>
              <a:rPr lang="en-IN" sz="2400" dirty="0">
                <a:latin typeface="Cambria" panose="02040503050406030204" pitchFamily="18" charset="0"/>
              </a:rPr>
              <a:t> Mahendra  Kr. </a:t>
            </a:r>
            <a:r>
              <a:rPr lang="en-IN" sz="2400" dirty="0" err="1">
                <a:latin typeface="Cambria" panose="02040503050406030204" pitchFamily="18" charset="0"/>
              </a:rPr>
              <a:t>Yadav</a:t>
            </a:r>
            <a:r>
              <a:rPr lang="en-IN" sz="2400" dirty="0">
                <a:latin typeface="Cambria" panose="02040503050406030204" pitchFamily="18" charset="0"/>
              </a:rPr>
              <a:t> </a:t>
            </a:r>
          </a:p>
        </p:txBody>
      </p:sp>
    </p:spTree>
    <p:extLst>
      <p:ext uri="{BB962C8B-B14F-4D97-AF65-F5344CB8AC3E}">
        <p14:creationId xmlns:p14="http://schemas.microsoft.com/office/powerpoint/2010/main" val="580478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328746"/>
            <a:ext cx="9143999" cy="6494085"/>
          </a:xfrm>
          <a:prstGeom prst="rect">
            <a:avLst/>
          </a:prstGeom>
        </p:spPr>
        <p:txBody>
          <a:bodyPr wrap="square">
            <a:spAutoFit/>
          </a:bodyPr>
          <a:lstStyle/>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Identify </a:t>
            </a:r>
            <a:r>
              <a:rPr lang="en-US" sz="2400" dirty="0">
                <a:latin typeface="Cambria" panose="02040503050406030204" pitchFamily="18" charset="0"/>
              </a:rPr>
              <a:t>different types of ornamental and medicinal crops.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Examine </a:t>
            </a:r>
            <a:r>
              <a:rPr lang="en-US" sz="2400" dirty="0">
                <a:latin typeface="Cambria" panose="02040503050406030204" pitchFamily="18" charset="0"/>
              </a:rPr>
              <a:t>various principles of landscaping, uses of landscape trees, shrubs and climbers, production technology of important ornamental crops, etc.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Determine </a:t>
            </a:r>
            <a:r>
              <a:rPr lang="en-US" sz="2400" dirty="0">
                <a:latin typeface="Cambria" panose="02040503050406030204" pitchFamily="18" charset="0"/>
              </a:rPr>
              <a:t>about Demonstrate various Package of practices for loose flowers and their transportation, storage house and required condition for cut and loose flower.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Construct </a:t>
            </a:r>
            <a:r>
              <a:rPr lang="en-US" sz="2400" dirty="0">
                <a:latin typeface="Cambria" panose="02040503050406030204" pitchFamily="18" charset="0"/>
              </a:rPr>
              <a:t>about the various problems with the production technology of medicinal and aromatic plants.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Importance </a:t>
            </a:r>
            <a:r>
              <a:rPr lang="en-US" sz="2400" dirty="0">
                <a:latin typeface="Cambria" panose="02040503050406030204" pitchFamily="18" charset="0"/>
              </a:rPr>
              <a:t>of Processing and value addition in ornamental crops and MAPs produce. </a:t>
            </a:r>
          </a:p>
          <a:p>
            <a:r>
              <a:rPr lang="en-US" sz="2000" dirty="0"/>
              <a:t>	</a:t>
            </a:r>
          </a:p>
        </p:txBody>
      </p:sp>
      <p:sp>
        <p:nvSpPr>
          <p:cNvPr id="6" name="Rectangle 5"/>
          <p:cNvSpPr/>
          <p:nvPr/>
        </p:nvSpPr>
        <p:spPr>
          <a:xfrm>
            <a:off x="1219200" y="-13381"/>
            <a:ext cx="4572000" cy="523220"/>
          </a:xfrm>
          <a:prstGeom prst="rect">
            <a:avLst/>
          </a:prstGeom>
        </p:spPr>
        <p:txBody>
          <a:bodyPr>
            <a:spAutoFit/>
          </a:bodyPr>
          <a:lstStyle/>
          <a:p>
            <a:pPr algn="ctr"/>
            <a:r>
              <a:rPr lang="en-US" sz="2800" b="1" dirty="0" smtClean="0">
                <a:solidFill>
                  <a:srgbClr val="000000"/>
                </a:solidFill>
                <a:latin typeface="Cambria" panose="02040503050406030204" pitchFamily="18" charset="0"/>
              </a:rPr>
              <a:t>Course Objectives </a:t>
            </a:r>
            <a:endParaRPr lang="en-US" sz="2800" dirty="0"/>
          </a:p>
        </p:txBody>
      </p:sp>
      <p:pic>
        <p:nvPicPr>
          <p:cNvPr id="7" name="Picture 6">
            <a:extLst>
              <a:ext uri="{FF2B5EF4-FFF2-40B4-BE49-F238E27FC236}">
                <a16:creationId xmlns:a16="http://schemas.microsoft.com/office/drawing/2014/main" xmlns="" id="{F6F3548C-D676-77BD-B75D-A828238179F1}"/>
              </a:ext>
            </a:extLst>
          </p:cNvPr>
          <p:cNvPicPr>
            <a:picLocks noChangeAspect="1"/>
          </p:cNvPicPr>
          <p:nvPr/>
        </p:nvPicPr>
        <p:blipFill>
          <a:blip r:embed="rId2"/>
          <a:stretch>
            <a:fillRect/>
          </a:stretch>
        </p:blipFill>
        <p:spPr>
          <a:xfrm>
            <a:off x="7644060" y="0"/>
            <a:ext cx="1499939" cy="509839"/>
          </a:xfrm>
          <a:prstGeom prst="rect">
            <a:avLst/>
          </a:prstGeom>
        </p:spPr>
      </p:pic>
      <p:sp>
        <p:nvSpPr>
          <p:cNvPr id="8" name="Rectangle 7">
            <a:extLst>
              <a:ext uri="{FF2B5EF4-FFF2-40B4-BE49-F238E27FC236}">
                <a16:creationId xmlns="" xmlns:a16="http://schemas.microsoft.com/office/drawing/2014/main" xmlns:lc="http://schemas.openxmlformats.org/drawingml/2006/lockedCanvas" id="{3D43E2BD-1071-FF5A-8975-867F6BD672F3}"/>
              </a:ext>
            </a:extLst>
          </p:cNvPr>
          <p:cNvSpPr/>
          <p:nvPr/>
        </p:nvSpPr>
        <p:spPr>
          <a:xfrm flipH="1">
            <a:off x="-2" y="6400800"/>
            <a:ext cx="9143999"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840911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F6F3548C-D676-77BD-B75D-A828238179F1}"/>
              </a:ext>
            </a:extLst>
          </p:cNvPr>
          <p:cNvPicPr>
            <a:picLocks noChangeAspect="1"/>
          </p:cNvPicPr>
          <p:nvPr/>
        </p:nvPicPr>
        <p:blipFill>
          <a:blip r:embed="rId3"/>
          <a:stretch>
            <a:fillRect/>
          </a:stretch>
        </p:blipFill>
        <p:spPr>
          <a:xfrm>
            <a:off x="7644060" y="0"/>
            <a:ext cx="1499939" cy="755334"/>
          </a:xfrm>
          <a:prstGeom prst="rect">
            <a:avLst/>
          </a:prstGeom>
        </p:spPr>
      </p:pic>
      <p:sp>
        <p:nvSpPr>
          <p:cNvPr id="2" name="Rectangle 1"/>
          <p:cNvSpPr/>
          <p:nvPr/>
        </p:nvSpPr>
        <p:spPr>
          <a:xfrm>
            <a:off x="-1" y="1319475"/>
            <a:ext cx="9143999" cy="523220"/>
          </a:xfrm>
          <a:prstGeom prst="rect">
            <a:avLst/>
          </a:prstGeom>
          <a:solidFill>
            <a:srgbClr val="FF0000"/>
          </a:solidFill>
        </p:spPr>
        <p:txBody>
          <a:bodyPr wrap="square">
            <a:spAutoFit/>
          </a:bodyPr>
          <a:lstStyle/>
          <a:p>
            <a:pPr algn="ctr"/>
            <a:r>
              <a:rPr lang="en-US" sz="2800" b="1" dirty="0">
                <a:solidFill>
                  <a:schemeClr val="bg1"/>
                </a:solidFill>
                <a:latin typeface="Cambria" panose="02040503050406030204" pitchFamily="18" charset="0"/>
              </a:rPr>
              <a:t>Production technology of </a:t>
            </a:r>
            <a:r>
              <a:rPr lang="en-US" sz="2800" b="1" dirty="0" err="1">
                <a:solidFill>
                  <a:schemeClr val="bg1"/>
                </a:solidFill>
                <a:latin typeface="Cambria" panose="02040503050406030204" pitchFamily="18" charset="0"/>
              </a:rPr>
              <a:t>Cinnamomum</a:t>
            </a:r>
            <a:r>
              <a:rPr lang="en-US" sz="2800" b="1" dirty="0">
                <a:solidFill>
                  <a:schemeClr val="bg1"/>
                </a:solidFill>
                <a:latin typeface="Cambria" panose="02040503050406030204" pitchFamily="18" charset="0"/>
              </a:rPr>
              <a:t> </a:t>
            </a:r>
            <a:endParaRPr lang="en-US" sz="2800" dirty="0">
              <a:solidFill>
                <a:srgbClr val="000000"/>
              </a:solidFill>
              <a:latin typeface="Cambria" panose="02040503050406030204" pitchFamily="18" charset="0"/>
            </a:endParaRPr>
          </a:p>
        </p:txBody>
      </p:sp>
      <p:sp>
        <p:nvSpPr>
          <p:cNvPr id="9" name="Rectangle 8">
            <a:extLst>
              <a:ext uri="{FF2B5EF4-FFF2-40B4-BE49-F238E27FC236}">
                <a16:creationId xmlns="" xmlns:a16="http://schemas.microsoft.com/office/drawing/2014/main" xmlns:lc="http://schemas.openxmlformats.org/drawingml/2006/lockedCanva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712595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F6F3548C-D676-77BD-B75D-A828238179F1}"/>
              </a:ext>
            </a:extLst>
          </p:cNvPr>
          <p:cNvPicPr>
            <a:picLocks noChangeAspect="1"/>
          </p:cNvPicPr>
          <p:nvPr/>
        </p:nvPicPr>
        <p:blipFill>
          <a:blip r:embed="rId2"/>
          <a:stretch>
            <a:fillRect/>
          </a:stretch>
        </p:blipFill>
        <p:spPr>
          <a:xfrm>
            <a:off x="7848600" y="0"/>
            <a:ext cx="1295399" cy="304800"/>
          </a:xfrm>
          <a:prstGeom prst="rect">
            <a:avLst/>
          </a:prstGeom>
        </p:spPr>
      </p:pic>
      <p:sp>
        <p:nvSpPr>
          <p:cNvPr id="8" name="Rectangle 7">
            <a:extLst>
              <a:ext uri="{FF2B5EF4-FFF2-40B4-BE49-F238E27FC236}">
                <a16:creationId xmlns="" xmlns:a16="http://schemas.microsoft.com/office/drawing/2014/main" xmlns:lc="http://schemas.openxmlformats.org/drawingml/2006/lockedCanva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2" name="Rectangle 1"/>
          <p:cNvSpPr/>
          <p:nvPr/>
        </p:nvSpPr>
        <p:spPr>
          <a:xfrm>
            <a:off x="1295400" y="470257"/>
            <a:ext cx="7848599" cy="1938992"/>
          </a:xfrm>
          <a:prstGeom prst="rect">
            <a:avLst/>
          </a:prstGeom>
        </p:spPr>
        <p:txBody>
          <a:bodyPr wrap="square">
            <a:spAutoFit/>
          </a:bodyPr>
          <a:lstStyle/>
          <a:p>
            <a:pPr algn="just">
              <a:lnSpc>
                <a:spcPct val="150000"/>
              </a:lnSpc>
            </a:pPr>
            <a:r>
              <a:rPr lang="en-US" sz="2000" dirty="0" smtClean="0">
                <a:latin typeface="Times New Roman" panose="02020603050405020304" pitchFamily="18" charset="0"/>
                <a:cs typeface="Times New Roman" panose="02020603050405020304" pitchFamily="18" charset="0"/>
              </a:rPr>
              <a:t>Botanical Name            : </a:t>
            </a:r>
            <a:r>
              <a:rPr lang="en-US" sz="2000" i="1" dirty="0" err="1">
                <a:latin typeface="Times New Roman" panose="02020603050405020304" pitchFamily="18" charset="0"/>
                <a:cs typeface="Times New Roman" panose="02020603050405020304" pitchFamily="18" charset="0"/>
              </a:rPr>
              <a:t>Cinnamomum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verum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Cinnamomum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zeylanicum</a:t>
            </a:r>
            <a:endParaRPr lang="en-US" sz="2000" i="1"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Family                           </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Lauraceae</a:t>
            </a:r>
            <a:r>
              <a:rPr lang="en-US" sz="2000" dirty="0" smtClean="0">
                <a:latin typeface="Times New Roman" panose="02020603050405020304" pitchFamily="18" charset="0"/>
                <a:cs typeface="Times New Roman" panose="02020603050405020304" pitchFamily="18" charset="0"/>
              </a:rPr>
              <a:t>,</a:t>
            </a:r>
          </a:p>
          <a:p>
            <a:pPr algn="just">
              <a:lnSpc>
                <a:spcPct val="150000"/>
              </a:lnSpc>
            </a:pPr>
            <a:r>
              <a:rPr lang="en-US" sz="2000" dirty="0" smtClean="0">
                <a:latin typeface="Times New Roman" panose="02020603050405020304" pitchFamily="18" charset="0"/>
                <a:cs typeface="Times New Roman" panose="02020603050405020304" pitchFamily="18" charset="0"/>
              </a:rPr>
              <a:t>Chromosome </a:t>
            </a:r>
            <a:r>
              <a:rPr lang="en-US" sz="2000" dirty="0">
                <a:latin typeface="Times New Roman" panose="02020603050405020304" pitchFamily="18" charset="0"/>
                <a:cs typeface="Times New Roman" panose="02020603050405020304" pitchFamily="18" charset="0"/>
              </a:rPr>
              <a:t>No.           :2n= </a:t>
            </a:r>
            <a:r>
              <a:rPr lang="en-US" sz="2000" dirty="0" smtClean="0">
                <a:latin typeface="Times New Roman" panose="02020603050405020304" pitchFamily="18" charset="0"/>
                <a:cs typeface="Times New Roman" panose="02020603050405020304" pitchFamily="18" charset="0"/>
              </a:rPr>
              <a:t>24</a:t>
            </a:r>
          </a:p>
          <a:p>
            <a:pPr algn="just">
              <a:lnSpc>
                <a:spcPct val="150000"/>
              </a:lnSpc>
            </a:pPr>
            <a:r>
              <a:rPr lang="en-US" sz="2000" dirty="0" smtClean="0">
                <a:latin typeface="Times New Roman" panose="02020603050405020304" pitchFamily="18" charset="0"/>
                <a:cs typeface="Times New Roman" panose="02020603050405020304" pitchFamily="18" charset="0"/>
              </a:rPr>
              <a:t>Origin                            : Sri Lanka and Malabar Coast of India</a:t>
            </a:r>
            <a:endParaRPr lang="en-US" sz="2000" dirty="0">
              <a:latin typeface="Times New Roman" panose="02020603050405020304" pitchFamily="18" charset="0"/>
              <a:cs typeface="Times New Roman" panose="02020603050405020304" pitchFamily="18" charset="0"/>
            </a:endParaRPr>
          </a:p>
        </p:txBody>
      </p:sp>
      <p:sp>
        <p:nvSpPr>
          <p:cNvPr id="4" name="Rectangle 3"/>
          <p:cNvSpPr/>
          <p:nvPr/>
        </p:nvSpPr>
        <p:spPr>
          <a:xfrm>
            <a:off x="152402" y="2284438"/>
            <a:ext cx="8991598" cy="1938992"/>
          </a:xfrm>
          <a:prstGeom prst="rect">
            <a:avLst/>
          </a:prstGeom>
        </p:spPr>
        <p:txBody>
          <a:bodyPr wrap="square">
            <a:spAutoFit/>
          </a:bodyPr>
          <a:lstStyle/>
          <a:p>
            <a:pPr>
              <a:lnSpc>
                <a:spcPct val="150000"/>
              </a:lnSpc>
            </a:pPr>
            <a:r>
              <a:rPr lang="en-US" sz="2000" b="1" dirty="0">
                <a:latin typeface="Tahoma" panose="020B0604030504040204" pitchFamily="34" charset="0"/>
                <a:ea typeface="Tahoma" panose="020B0604030504040204" pitchFamily="34" charset="0"/>
                <a:cs typeface="Tahoma" panose="020B0604030504040204" pitchFamily="34" charset="0"/>
              </a:rPr>
              <a:t>Plant Part use –Bark and Leaves</a:t>
            </a:r>
            <a:endParaRPr lang="en-US" sz="2000" dirty="0">
              <a:latin typeface="Tahoma" panose="020B0604030504040204" pitchFamily="34" charset="0"/>
              <a:ea typeface="Tahoma" panose="020B0604030504040204" pitchFamily="34" charset="0"/>
              <a:cs typeface="Tahoma" panose="020B0604030504040204" pitchFamily="34" charset="0"/>
            </a:endParaRPr>
          </a:p>
          <a:p>
            <a:pPr>
              <a:lnSpc>
                <a:spcPct val="150000"/>
              </a:lnSpc>
            </a:pPr>
            <a:r>
              <a:rPr lang="en-US" sz="2000" b="1" dirty="0">
                <a:latin typeface="Tahoma" panose="020B0604030504040204" pitchFamily="34" charset="0"/>
                <a:ea typeface="Tahoma" panose="020B0604030504040204" pitchFamily="34" charset="0"/>
                <a:cs typeface="Tahoma" panose="020B0604030504040204" pitchFamily="34" charset="0"/>
              </a:rPr>
              <a:t>Uses: </a:t>
            </a:r>
            <a:endParaRPr lang="en-US" sz="2000" dirty="0">
              <a:latin typeface="Tahoma" panose="020B0604030504040204" pitchFamily="34" charset="0"/>
              <a:ea typeface="Tahoma" panose="020B0604030504040204" pitchFamily="34" charset="0"/>
              <a:cs typeface="Tahoma" panose="020B0604030504040204" pitchFamily="34" charset="0"/>
            </a:endParaRPr>
          </a:p>
          <a:p>
            <a:pPr>
              <a:lnSpc>
                <a:spcPct val="150000"/>
              </a:lnSpc>
            </a:pPr>
            <a:r>
              <a:rPr lang="en-US" sz="2000" dirty="0" smtClean="0">
                <a:latin typeface="Tahoma" panose="020B0604030504040204" pitchFamily="34" charset="0"/>
                <a:ea typeface="Tahoma" panose="020B0604030504040204" pitchFamily="34" charset="0"/>
                <a:cs typeface="Tahoma" panose="020B0604030504040204" pitchFamily="34" charset="0"/>
              </a:rPr>
              <a:t>Leaves </a:t>
            </a:r>
            <a:r>
              <a:rPr lang="en-US" sz="2000" dirty="0">
                <a:latin typeface="Tahoma" panose="020B0604030504040204" pitchFamily="34" charset="0"/>
                <a:ea typeface="Tahoma" panose="020B0604030504040204" pitchFamily="34" charset="0"/>
                <a:cs typeface="Tahoma" panose="020B0604030504040204" pitchFamily="34" charset="0"/>
              </a:rPr>
              <a:t>of cinnamon also yield oil, main constituent of which is </a:t>
            </a:r>
            <a:r>
              <a:rPr lang="en-US" sz="2000" dirty="0" err="1">
                <a:latin typeface="Tahoma" panose="020B0604030504040204" pitchFamily="34" charset="0"/>
                <a:ea typeface="Tahoma" panose="020B0604030504040204" pitchFamily="34" charset="0"/>
                <a:cs typeface="Tahoma" panose="020B0604030504040204" pitchFamily="34" charset="0"/>
              </a:rPr>
              <a:t>Eugenol</a:t>
            </a:r>
            <a:r>
              <a:rPr lang="en-US" sz="2000" dirty="0">
                <a:latin typeface="Tahoma" panose="020B0604030504040204" pitchFamily="34" charset="0"/>
                <a:ea typeface="Tahoma" panose="020B0604030504040204" pitchFamily="34" charset="0"/>
                <a:cs typeface="Tahoma" panose="020B0604030504040204" pitchFamily="34" charset="0"/>
              </a:rPr>
              <a:t>. The oil possesses strong </a:t>
            </a:r>
            <a:r>
              <a:rPr lang="en-US" sz="2000" dirty="0" err="1">
                <a:latin typeface="Tahoma" panose="020B0604030504040204" pitchFamily="34" charset="0"/>
                <a:ea typeface="Tahoma" panose="020B0604030504040204" pitchFamily="34" charset="0"/>
                <a:cs typeface="Tahoma" panose="020B0604030504040204" pitchFamily="34" charset="0"/>
              </a:rPr>
              <a:t>odour</a:t>
            </a:r>
            <a:r>
              <a:rPr lang="en-US" sz="2000" dirty="0">
                <a:latin typeface="Tahoma" panose="020B0604030504040204" pitchFamily="34" charset="0"/>
                <a:ea typeface="Tahoma" panose="020B0604030504040204" pitchFamily="34" charset="0"/>
                <a:cs typeface="Tahoma" panose="020B0604030504040204" pitchFamily="34" charset="0"/>
              </a:rPr>
              <a:t> .</a:t>
            </a:r>
          </a:p>
        </p:txBody>
      </p:sp>
      <p:sp>
        <p:nvSpPr>
          <p:cNvPr id="5" name="Rectangle 4"/>
          <p:cNvSpPr/>
          <p:nvPr/>
        </p:nvSpPr>
        <p:spPr>
          <a:xfrm>
            <a:off x="114301" y="71365"/>
            <a:ext cx="7391400" cy="461665"/>
          </a:xfrm>
          <a:prstGeom prst="rect">
            <a:avLst/>
          </a:prstGeom>
          <a:solidFill>
            <a:srgbClr val="FFFF00"/>
          </a:solidFill>
        </p:spPr>
        <p:txBody>
          <a:bodyPr wrap="square">
            <a:spAutoFit/>
          </a:bodyPr>
          <a:lstStyle/>
          <a:p>
            <a:r>
              <a:rPr lang="en-US" sz="2000" dirty="0" smtClean="0">
                <a:solidFill>
                  <a:srgbClr val="000000"/>
                </a:solidFill>
                <a:latin typeface="Cambria" panose="02040503050406030204" pitchFamily="18" charset="0"/>
              </a:rPr>
              <a:t> </a:t>
            </a:r>
            <a:r>
              <a:rPr lang="en-US" sz="2400" b="1" dirty="0" smtClean="0">
                <a:solidFill>
                  <a:srgbClr val="000000"/>
                </a:solidFill>
                <a:latin typeface="Times New Roman" panose="02020603050405020304" pitchFamily="18" charset="0"/>
                <a:cs typeface="Times New Roman" panose="02020603050405020304" pitchFamily="18" charset="0"/>
              </a:rPr>
              <a:t>Production technology of </a:t>
            </a:r>
            <a:r>
              <a:rPr lang="en-US" sz="2400" b="1" dirty="0" err="1">
                <a:solidFill>
                  <a:srgbClr val="000000"/>
                </a:solidFill>
                <a:latin typeface="Times New Roman" panose="02020603050405020304" pitchFamily="18" charset="0"/>
                <a:cs typeface="Times New Roman" panose="02020603050405020304" pitchFamily="18" charset="0"/>
              </a:rPr>
              <a:t>Cinnamomum</a:t>
            </a:r>
            <a:r>
              <a:rPr lang="en-US" sz="2400" b="1" dirty="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Cambria" panose="02040503050406030204" pitchFamily="18"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xmlns="" id="{F6F3548C-D676-77BD-B75D-A828238179F1}"/>
              </a:ext>
            </a:extLst>
          </p:cNvPr>
          <p:cNvPicPr>
            <a:picLocks noChangeAspect="1"/>
          </p:cNvPicPr>
          <p:nvPr/>
        </p:nvPicPr>
        <p:blipFill>
          <a:blip r:embed="rId2"/>
          <a:stretch>
            <a:fillRect/>
          </a:stretch>
        </p:blipFill>
        <p:spPr>
          <a:xfrm>
            <a:off x="7644060" y="0"/>
            <a:ext cx="1499939" cy="755334"/>
          </a:xfrm>
          <a:prstGeom prst="rect">
            <a:avLst/>
          </a:prstGeom>
        </p:spPr>
      </p:pic>
      <p:sp>
        <p:nvSpPr>
          <p:cNvPr id="4" name="Rectangle 3"/>
          <p:cNvSpPr/>
          <p:nvPr/>
        </p:nvSpPr>
        <p:spPr>
          <a:xfrm>
            <a:off x="1" y="-166206"/>
            <a:ext cx="9143999" cy="6401753"/>
          </a:xfrm>
          <a:prstGeom prst="rect">
            <a:avLst/>
          </a:prstGeom>
        </p:spPr>
        <p:txBody>
          <a:bodyPr wrap="square">
            <a:spAutoFit/>
          </a:bodyPr>
          <a:lstStyle/>
          <a:p>
            <a:endParaRPr lang="en-US" sz="2000" dirty="0">
              <a:latin typeface="Times New Roman" panose="02020603050405020304" pitchFamily="18" charset="0"/>
              <a:cs typeface="Times New Roman" panose="02020603050405020304" pitchFamily="18" charset="0"/>
            </a:endParaRPr>
          </a:p>
          <a:p>
            <a:pPr>
              <a:lnSpc>
                <a:spcPct val="150000"/>
              </a:lnSpc>
            </a:pPr>
            <a:r>
              <a:rPr lang="en-US" sz="2000" b="1" dirty="0" smtClean="0">
                <a:latin typeface="Times New Roman" panose="02020603050405020304" pitchFamily="18" charset="0"/>
                <a:cs typeface="Times New Roman" panose="02020603050405020304" pitchFamily="18" charset="0"/>
              </a:rPr>
              <a:t>Soil:</a:t>
            </a:r>
            <a:endParaRPr lang="en-US" sz="2000" b="1" dirty="0">
              <a:latin typeface="Times New Roman" panose="02020603050405020304" pitchFamily="18" charset="0"/>
              <a:cs typeface="Times New Roman" panose="02020603050405020304" pitchFamily="18" charset="0"/>
            </a:endParaRPr>
          </a:p>
          <a:p>
            <a:pPr>
              <a:lnSpc>
                <a:spcPct val="150000"/>
              </a:lnSpc>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quality of the bark is greatly influenced by soil, Well-drained, . Sandy loam soil rich in humus content is most suitable. Red dark brown soils free from rock, gravel are also good for cinnamon cultivation</a:t>
            </a:r>
            <a:r>
              <a:rPr lang="en-US" sz="2000" dirty="0" smtClean="0">
                <a:latin typeface="Times New Roman" panose="02020603050405020304" pitchFamily="18" charset="0"/>
                <a:cs typeface="Times New Roman" panose="02020603050405020304" pitchFamily="18" charset="0"/>
              </a:rPr>
              <a:t>.</a:t>
            </a:r>
          </a:p>
          <a:p>
            <a:pPr>
              <a:lnSpc>
                <a:spcPct val="150000"/>
              </a:lnSpc>
            </a:pPr>
            <a:r>
              <a:rPr lang="en-US" sz="2000" b="1" dirty="0" smtClean="0">
                <a:latin typeface="Times New Roman" panose="02020603050405020304" pitchFamily="18" charset="0"/>
                <a:cs typeface="Times New Roman" panose="02020603050405020304" pitchFamily="18" charset="0"/>
              </a:rPr>
              <a:t>Climate</a:t>
            </a:r>
            <a:r>
              <a:rPr lang="en-US" sz="2000" b="1" dirty="0">
                <a:latin typeface="Times New Roman" panose="02020603050405020304" pitchFamily="18" charset="0"/>
                <a:cs typeface="Times New Roman" panose="02020603050405020304" pitchFamily="18" charset="0"/>
              </a:rPr>
              <a:t>:</a:t>
            </a:r>
          </a:p>
          <a:p>
            <a:pPr>
              <a:lnSpc>
                <a:spcPct val="150000"/>
              </a:lnSpc>
            </a:pPr>
            <a:r>
              <a:rPr lang="en-US" sz="2000" dirty="0">
                <a:latin typeface="Times New Roman" panose="02020603050405020304" pitchFamily="18" charset="0"/>
                <a:cs typeface="Times New Roman" panose="02020603050405020304" pitchFamily="18" charset="0"/>
              </a:rPr>
              <a:t>Cinnamon requires hot and humid climate. Average temperature of 27°C are ideal</a:t>
            </a:r>
            <a:r>
              <a:rPr lang="en-US" sz="2000" dirty="0" smtClean="0">
                <a:latin typeface="Times New Roman" panose="02020603050405020304" pitchFamily="18" charset="0"/>
                <a:cs typeface="Times New Roman" panose="02020603050405020304" pitchFamily="18" charset="0"/>
              </a:rPr>
              <a:t>.</a:t>
            </a:r>
          </a:p>
          <a:p>
            <a:pPr algn="just">
              <a:lnSpc>
                <a:spcPct val="150000"/>
              </a:lnSpc>
            </a:pPr>
            <a:r>
              <a:rPr lang="en-US" sz="2000" b="1" dirty="0">
                <a:latin typeface="Times New Roman" panose="02020603050405020304" pitchFamily="18" charset="0"/>
                <a:cs typeface="Times New Roman" panose="02020603050405020304" pitchFamily="18" charset="0"/>
              </a:rPr>
              <a:t>Propagation: </a:t>
            </a:r>
            <a:r>
              <a:rPr lang="en-US" sz="2000" dirty="0">
                <a:latin typeface="Times New Roman" panose="02020603050405020304" pitchFamily="18" charset="0"/>
                <a:cs typeface="Times New Roman" panose="02020603050405020304" pitchFamily="18" charset="0"/>
              </a:rPr>
              <a:t>Cinnamon is commonly propagated through seed, cuttings and air Layers</a:t>
            </a:r>
            <a:r>
              <a:rPr lang="en-US" sz="2000" dirty="0" smtClean="0">
                <a:latin typeface="Times New Roman" panose="02020603050405020304" pitchFamily="18" charset="0"/>
                <a:cs typeface="Times New Roman" panose="02020603050405020304" pitchFamily="18" charset="0"/>
              </a:rPr>
              <a:t>. Cinnamon </a:t>
            </a:r>
            <a:r>
              <a:rPr lang="en-US" sz="2000" dirty="0">
                <a:latin typeface="Times New Roman" panose="02020603050405020304" pitchFamily="18" charset="0"/>
                <a:cs typeface="Times New Roman" panose="02020603050405020304" pitchFamily="18" charset="0"/>
              </a:rPr>
              <a:t>flowers in January and fruits ripen during June-August. The fully ripe fruits are either picked up from the tree or fallen ones are collected from the ground. Seeds are. removed from fruits, washed free of pulp and sown without much delay, as the seeds have a low viability. The seeds are sown in sand beds or polythene bags .The seeds germinate within 10-20 days. The seedlings require artificial shading till they become 6 months old.</a:t>
            </a:r>
          </a:p>
        </p:txBody>
      </p:sp>
      <p:sp>
        <p:nvSpPr>
          <p:cNvPr id="5" name="Rectangle 4">
            <a:extLst>
              <a:ext uri="{FF2B5EF4-FFF2-40B4-BE49-F238E27FC236}">
                <a16:creationId xmlns="" xmlns:a16="http://schemas.microsoft.com/office/drawing/2014/main" xmlns:lc="http://schemas.openxmlformats.org/drawingml/2006/lockedCanva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xmlns="" id="{F6F3548C-D676-77BD-B75D-A828238179F1}"/>
              </a:ext>
            </a:extLst>
          </p:cNvPr>
          <p:cNvPicPr>
            <a:picLocks noChangeAspect="1"/>
          </p:cNvPicPr>
          <p:nvPr/>
        </p:nvPicPr>
        <p:blipFill>
          <a:blip r:embed="rId2"/>
          <a:stretch>
            <a:fillRect/>
          </a:stretch>
        </p:blipFill>
        <p:spPr>
          <a:xfrm>
            <a:off x="8382000" y="0"/>
            <a:ext cx="761999" cy="381000"/>
          </a:xfrm>
          <a:prstGeom prst="rect">
            <a:avLst/>
          </a:prstGeom>
        </p:spPr>
      </p:pic>
      <p:sp>
        <p:nvSpPr>
          <p:cNvPr id="2" name="Rectangle 1"/>
          <p:cNvSpPr/>
          <p:nvPr/>
        </p:nvSpPr>
        <p:spPr>
          <a:xfrm>
            <a:off x="76199" y="-28804"/>
            <a:ext cx="8991600" cy="5516895"/>
          </a:xfrm>
          <a:prstGeom prst="rect">
            <a:avLst/>
          </a:prstGeom>
        </p:spPr>
        <p:txBody>
          <a:bodyPr wrap="square">
            <a:spAutoFit/>
          </a:bodyPr>
          <a:lstStyle/>
          <a:p>
            <a:pPr algn="just">
              <a:lnSpc>
                <a:spcPct val="150000"/>
              </a:lnSpc>
            </a:pPr>
            <a:r>
              <a:rPr lang="en-US" sz="2000" b="1" dirty="0" smtClean="0">
                <a:latin typeface="Times New Roman" panose="02020603050405020304" pitchFamily="18" charset="0"/>
                <a:cs typeface="Times New Roman" panose="02020603050405020304" pitchFamily="18" charset="0"/>
              </a:rPr>
              <a:t>Spacing: </a:t>
            </a:r>
            <a:endParaRPr lang="en-US" sz="2000" b="1" dirty="0">
              <a:latin typeface="Times New Roman" panose="02020603050405020304" pitchFamily="18" charset="0"/>
              <a:cs typeface="Times New Roman" panose="02020603050405020304" pitchFamily="18" charset="0"/>
            </a:endParaRPr>
          </a:p>
          <a:p>
            <a:pPr algn="just">
              <a:lnSpc>
                <a:spcPct val="150000"/>
              </a:lnSpc>
            </a:pPr>
            <a:r>
              <a:rPr lang="en-US" sz="2000" dirty="0">
                <a:latin typeface="Times New Roman" panose="02020603050405020304" pitchFamily="18" charset="0"/>
                <a:cs typeface="Times New Roman" panose="02020603050405020304" pitchFamily="18" charset="0"/>
              </a:rPr>
              <a:t>Planting: Pits of 50 cm are dug at a spacing of 3 x 3 m. They are filled with compost and-topsoil before planting. Cinnamon is planted during June-July to take advantage of monsoon for the establishment of seedlings. One-year old seedlings are planted. Partial shade in the initial years is advantageous for healthy and rapid growth of plants</a:t>
            </a:r>
            <a:r>
              <a:rPr lang="en-US" sz="2000" dirty="0" smtClean="0">
                <a:latin typeface="Times New Roman" panose="02020603050405020304" pitchFamily="18" charset="0"/>
                <a:cs typeface="Times New Roman" panose="02020603050405020304" pitchFamily="18" charset="0"/>
              </a:rPr>
              <a:t>.</a:t>
            </a:r>
          </a:p>
          <a:p>
            <a:pPr algn="just">
              <a:lnSpc>
                <a:spcPct val="150000"/>
              </a:lnSpc>
            </a:pPr>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1900" dirty="0" smtClean="0">
                <a:latin typeface="Times New Roman" panose="02020603050405020304" pitchFamily="18" charset="0"/>
                <a:cs typeface="Times New Roman" panose="02020603050405020304" pitchFamily="18" charset="0"/>
              </a:rPr>
              <a:t>I</a:t>
            </a:r>
            <a:r>
              <a:rPr lang="en-US" sz="1900" b="1" dirty="0" smtClean="0">
                <a:latin typeface="Times New Roman" panose="02020603050405020304" pitchFamily="18" charset="0"/>
                <a:cs typeface="Times New Roman" panose="02020603050405020304" pitchFamily="18" charset="0"/>
              </a:rPr>
              <a:t>mproved varieties:</a:t>
            </a:r>
          </a:p>
          <a:p>
            <a:pPr algn="just">
              <a:lnSpc>
                <a:spcPct val="150000"/>
              </a:lnSpc>
            </a:pPr>
            <a:r>
              <a:rPr lang="en-US" sz="1900" dirty="0" smtClean="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Navashree</a:t>
            </a:r>
            <a:r>
              <a:rPr lang="en-US" sz="1900" dirty="0">
                <a:latin typeface="Times New Roman" panose="02020603050405020304" pitchFamily="18" charset="0"/>
                <a:cs typeface="Times New Roman" panose="02020603050405020304" pitchFamily="18" charset="0"/>
              </a:rPr>
              <a:t> - It has high and stable regeneration capacity (6-7 shoots/year), high yield</a:t>
            </a:r>
          </a:p>
          <a:p>
            <a:pPr algn="just">
              <a:lnSpc>
                <a:spcPct val="150000"/>
              </a:lnSpc>
            </a:pP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Nithyashree</a:t>
            </a:r>
            <a:r>
              <a:rPr lang="en-US" sz="1900" dirty="0">
                <a:latin typeface="Times New Roman" panose="02020603050405020304" pitchFamily="18" charset="0"/>
                <a:cs typeface="Times New Roman" panose="02020603050405020304" pitchFamily="18" charset="0"/>
              </a:rPr>
              <a:t>.</a:t>
            </a:r>
          </a:p>
          <a:p>
            <a:pPr algn="just">
              <a:lnSpc>
                <a:spcPct val="150000"/>
              </a:lnSpc>
            </a:pP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Konkan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Tej</a:t>
            </a:r>
            <a:r>
              <a:rPr lang="en-US" sz="1900" dirty="0">
                <a:latin typeface="Times New Roman" panose="02020603050405020304" pitchFamily="18" charset="0"/>
                <a:cs typeface="Times New Roman" panose="02020603050405020304" pitchFamily="18" charset="0"/>
              </a:rPr>
              <a:t>:.Released by BSKKV </a:t>
            </a:r>
            <a:r>
              <a:rPr lang="en-US" sz="1900" dirty="0" err="1">
                <a:latin typeface="Times New Roman" panose="02020603050405020304" pitchFamily="18" charset="0"/>
                <a:cs typeface="Times New Roman" panose="02020603050405020304" pitchFamily="18" charset="0"/>
              </a:rPr>
              <a:t>Dapoli</a:t>
            </a:r>
            <a:r>
              <a:rPr lang="en-US" sz="1900" dirty="0">
                <a:latin typeface="Times New Roman" panose="02020603050405020304" pitchFamily="18" charset="0"/>
                <a:cs typeface="Times New Roman" panose="02020603050405020304" pitchFamily="18" charset="0"/>
              </a:rPr>
              <a:t> in 1992. Variety has high volatile oil in bark (3.2</a:t>
            </a:r>
            <a:r>
              <a:rPr lang="en-US" sz="1900" dirty="0" smtClean="0">
                <a:latin typeface="Times New Roman" panose="02020603050405020304" pitchFamily="18" charset="0"/>
                <a:cs typeface="Times New Roman" panose="02020603050405020304" pitchFamily="18" charset="0"/>
              </a:rPr>
              <a:t>%) Sweet </a:t>
            </a:r>
            <a:r>
              <a:rPr lang="en-US" sz="1900" dirty="0">
                <a:latin typeface="Times New Roman" panose="02020603050405020304" pitchFamily="18" charset="0"/>
                <a:cs typeface="Times New Roman" panose="02020603050405020304" pitchFamily="18" charset="0"/>
              </a:rPr>
              <a:t>Cinnamon and Honey </a:t>
            </a:r>
            <a:r>
              <a:rPr lang="en-US" sz="1900" dirty="0" smtClean="0">
                <a:latin typeface="Times New Roman" panose="02020603050405020304" pitchFamily="18" charset="0"/>
                <a:cs typeface="Times New Roman" panose="02020603050405020304" pitchFamily="18" charset="0"/>
              </a:rPr>
              <a:t>Cinnamon</a:t>
            </a:r>
          </a:p>
        </p:txBody>
      </p:sp>
      <p:sp>
        <p:nvSpPr>
          <p:cNvPr id="7" name="Rectangle 6">
            <a:extLst>
              <a:ext uri="{FF2B5EF4-FFF2-40B4-BE49-F238E27FC236}">
                <a16:creationId xmlns="" xmlns:a16="http://schemas.microsoft.com/office/drawing/2014/main" xmlns:lc="http://schemas.openxmlformats.org/drawingml/2006/lockedCanva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F6F3548C-D676-77BD-B75D-A828238179F1}"/>
              </a:ext>
            </a:extLst>
          </p:cNvPr>
          <p:cNvPicPr>
            <a:picLocks noChangeAspect="1"/>
          </p:cNvPicPr>
          <p:nvPr/>
        </p:nvPicPr>
        <p:blipFill>
          <a:blip r:embed="rId2"/>
          <a:stretch>
            <a:fillRect/>
          </a:stretch>
        </p:blipFill>
        <p:spPr>
          <a:xfrm>
            <a:off x="7644060" y="0"/>
            <a:ext cx="1499939" cy="304800"/>
          </a:xfrm>
          <a:prstGeom prst="rect">
            <a:avLst/>
          </a:prstGeom>
        </p:spPr>
      </p:pic>
      <p:sp>
        <p:nvSpPr>
          <p:cNvPr id="2" name="Rectangle 1"/>
          <p:cNvSpPr/>
          <p:nvPr/>
        </p:nvSpPr>
        <p:spPr>
          <a:xfrm>
            <a:off x="-5862" y="-11723"/>
            <a:ext cx="9143999" cy="5632311"/>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Manures and fertilizers</a:t>
            </a:r>
          </a:p>
          <a:p>
            <a:pPr algn="just">
              <a:lnSpc>
                <a:spcPct val="150000"/>
              </a:lnSpc>
            </a:pPr>
            <a:r>
              <a:rPr lang="en-US" sz="2000" dirty="0" err="1">
                <a:latin typeface="Times New Roman" panose="02020603050405020304" pitchFamily="18" charset="0"/>
                <a:cs typeface="Times New Roman" panose="02020603050405020304" pitchFamily="18" charset="0"/>
              </a:rPr>
              <a:t>st</a:t>
            </a:r>
            <a:r>
              <a:rPr lang="en-US" sz="2000" dirty="0">
                <a:latin typeface="Times New Roman" panose="02020603050405020304" pitchFamily="18" charset="0"/>
                <a:cs typeface="Times New Roman" panose="02020603050405020304" pitchFamily="18" charset="0"/>
              </a:rPr>
              <a:t> year: 20 g N, 18 g P205, and 25 g K20/seedling. Three years after planting: 30 kg F.Y.M., 4 kg </a:t>
            </a:r>
            <a:r>
              <a:rPr lang="en-US" sz="2000" dirty="0" err="1">
                <a:latin typeface="Times New Roman" panose="02020603050405020304" pitchFamily="18" charset="0"/>
                <a:cs typeface="Times New Roman" panose="02020603050405020304" pitchFamily="18" charset="0"/>
              </a:rPr>
              <a:t>neem</a:t>
            </a:r>
            <a:r>
              <a:rPr lang="en-US" sz="2000" dirty="0">
                <a:latin typeface="Times New Roman" panose="02020603050405020304" pitchFamily="18" charset="0"/>
                <a:cs typeface="Times New Roman" panose="02020603050405020304" pitchFamily="18" charset="0"/>
              </a:rPr>
              <a:t> cake, 150 </a:t>
            </a:r>
            <a:r>
              <a:rPr lang="en-US" sz="2000" dirty="0" err="1">
                <a:latin typeface="Times New Roman" panose="02020603050405020304" pitchFamily="18" charset="0"/>
                <a:cs typeface="Times New Roman" panose="02020603050405020304" pitchFamily="18" charset="0"/>
              </a:rPr>
              <a:t>g.N</a:t>
            </a:r>
            <a:r>
              <a:rPr lang="en-US" sz="2000" dirty="0">
                <a:latin typeface="Times New Roman" panose="02020603050405020304" pitchFamily="18" charset="0"/>
                <a:cs typeface="Times New Roman" panose="02020603050405020304" pitchFamily="18" charset="0"/>
              </a:rPr>
              <a:t>, 75 g P2O5 and 150 g K2Q per plant. The fertilizers are applied in two doses during first week of September and in March</a:t>
            </a:r>
            <a:r>
              <a:rPr lang="en-US" sz="2000" dirty="0" smtClean="0">
                <a:latin typeface="Times New Roman" panose="02020603050405020304" pitchFamily="18" charset="0"/>
                <a:cs typeface="Times New Roman" panose="02020603050405020304" pitchFamily="18" charset="0"/>
              </a:rPr>
              <a:t>.</a:t>
            </a:r>
          </a:p>
          <a:p>
            <a:pPr algn="just">
              <a:lnSpc>
                <a:spcPct val="150000"/>
              </a:lnSpc>
            </a:pPr>
            <a:r>
              <a:rPr lang="en-US" sz="2000" b="1" dirty="0" smtClean="0">
                <a:latin typeface="Times New Roman" panose="02020603050405020304" pitchFamily="18" charset="0"/>
                <a:cs typeface="Times New Roman" panose="02020603050405020304" pitchFamily="18" charset="0"/>
              </a:rPr>
              <a:t>Irrigation</a:t>
            </a:r>
          </a:p>
          <a:p>
            <a:pPr algn="just">
              <a:lnSpc>
                <a:spcPct val="150000"/>
              </a:lnSpc>
            </a:pPr>
            <a:r>
              <a:rPr lang="en-US" sz="200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can be successfully cultivated both under irrigated and </a:t>
            </a:r>
            <a:r>
              <a:rPr lang="en-US" sz="2000" dirty="0" err="1">
                <a:latin typeface="Times New Roman" panose="02020603050405020304" pitchFamily="18" charset="0"/>
                <a:cs typeface="Times New Roman" panose="02020603050405020304" pitchFamily="18" charset="0"/>
              </a:rPr>
              <a:t>rainfed</a:t>
            </a:r>
            <a:r>
              <a:rPr lang="en-US" sz="2000" dirty="0">
                <a:latin typeface="Times New Roman" panose="02020603050405020304" pitchFamily="18" charset="0"/>
                <a:cs typeface="Times New Roman" panose="02020603050405020304" pitchFamily="18" charset="0"/>
              </a:rPr>
              <a:t> conditions. Provision of irrigation immediately after planting and during summer season will ensure good yields. </a:t>
            </a:r>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b="1" dirty="0" err="1" smtClean="0">
                <a:solidFill>
                  <a:srgbClr val="000000"/>
                </a:solidFill>
                <a:latin typeface="Times New Roman" panose="02020603050405020304" pitchFamily="18" charset="0"/>
                <a:cs typeface="Times New Roman" panose="02020603050405020304" pitchFamily="18" charset="0"/>
              </a:rPr>
              <a:t>Interculture</a:t>
            </a:r>
            <a:r>
              <a:rPr lang="en-US" sz="2000" b="1" dirty="0" smtClean="0">
                <a:solidFill>
                  <a:srgbClr val="000000"/>
                </a:solidFill>
                <a:latin typeface="Times New Roman" panose="02020603050405020304" pitchFamily="18" charset="0"/>
                <a:cs typeface="Times New Roman" panose="02020603050405020304" pitchFamily="18" charset="0"/>
              </a:rPr>
              <a:t>:</a:t>
            </a:r>
            <a:endParaRPr lang="en-US" sz="2000" b="1"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2000" dirty="0">
                <a:solidFill>
                  <a:srgbClr val="000000"/>
                </a:solidFill>
                <a:latin typeface="Times New Roman" panose="02020603050405020304" pitchFamily="18" charset="0"/>
                <a:cs typeface="Times New Roman" panose="02020603050405020304" pitchFamily="18" charset="0"/>
              </a:rPr>
              <a:t>In order to facilitate healthy soil atmosphere, soil works like spading, </a:t>
            </a:r>
            <a:r>
              <a:rPr lang="en-US" sz="2000" dirty="0" err="1">
                <a:solidFill>
                  <a:srgbClr val="000000"/>
                </a:solidFill>
                <a:latin typeface="Times New Roman" panose="02020603050405020304" pitchFamily="18" charset="0"/>
                <a:cs typeface="Times New Roman" panose="02020603050405020304" pitchFamily="18" charset="0"/>
              </a:rPr>
              <a:t>earthing</a:t>
            </a:r>
            <a:r>
              <a:rPr lang="en-US" sz="2000" dirty="0">
                <a:solidFill>
                  <a:srgbClr val="000000"/>
                </a:solidFill>
                <a:latin typeface="Times New Roman" panose="02020603050405020304" pitchFamily="18" charset="0"/>
                <a:cs typeface="Times New Roman" panose="02020603050405020304" pitchFamily="18" charset="0"/>
              </a:rPr>
              <a:t> up, etc. are required in aloe plantation.  Weeding at regular intervals are some important intercultural operations.</a:t>
            </a:r>
          </a:p>
        </p:txBody>
      </p:sp>
      <p:sp>
        <p:nvSpPr>
          <p:cNvPr id="6" name="Rectangle 5">
            <a:extLst>
              <a:ext uri="{FF2B5EF4-FFF2-40B4-BE49-F238E27FC236}">
                <a16:creationId xmlns="" xmlns:a16="http://schemas.microsoft.com/office/drawing/2014/main" xmlns:lc="http://schemas.openxmlformats.org/drawingml/2006/lockedCanva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2366958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F6F3548C-D676-77BD-B75D-A828238179F1}"/>
              </a:ext>
            </a:extLst>
          </p:cNvPr>
          <p:cNvPicPr>
            <a:picLocks noChangeAspect="1"/>
          </p:cNvPicPr>
          <p:nvPr/>
        </p:nvPicPr>
        <p:blipFill>
          <a:blip r:embed="rId2"/>
          <a:stretch>
            <a:fillRect/>
          </a:stretch>
        </p:blipFill>
        <p:spPr>
          <a:xfrm>
            <a:off x="7644060" y="0"/>
            <a:ext cx="1499939" cy="381000"/>
          </a:xfrm>
          <a:prstGeom prst="rect">
            <a:avLst/>
          </a:prstGeom>
        </p:spPr>
      </p:pic>
      <p:sp>
        <p:nvSpPr>
          <p:cNvPr id="2" name="Rectangle 1"/>
          <p:cNvSpPr/>
          <p:nvPr/>
        </p:nvSpPr>
        <p:spPr>
          <a:xfrm>
            <a:off x="11723" y="0"/>
            <a:ext cx="9143999" cy="6093976"/>
          </a:xfrm>
          <a:prstGeom prst="rect">
            <a:avLst/>
          </a:prstGeom>
        </p:spPr>
        <p:txBody>
          <a:bodyPr wrap="square">
            <a:spAutoFit/>
          </a:bodyPr>
          <a:lstStyle/>
          <a:p>
            <a:pPr algn="just">
              <a:lnSpc>
                <a:spcPct val="150000"/>
              </a:lnSpc>
            </a:pPr>
            <a:r>
              <a:rPr lang="en-US" sz="2000" b="1" dirty="0" smtClean="0">
                <a:latin typeface="Times New Roman" panose="02020603050405020304" pitchFamily="18" charset="0"/>
                <a:cs typeface="Times New Roman" panose="02020603050405020304" pitchFamily="18" charset="0"/>
              </a:rPr>
              <a:t>Training </a:t>
            </a:r>
            <a:r>
              <a:rPr lang="en-US" sz="2000" b="1" dirty="0">
                <a:latin typeface="Times New Roman" panose="02020603050405020304" pitchFamily="18" charset="0"/>
                <a:cs typeface="Times New Roman" panose="02020603050405020304" pitchFamily="18" charset="0"/>
              </a:rPr>
              <a:t>and Pruning:</a:t>
            </a:r>
          </a:p>
          <a:p>
            <a:pPr algn="just">
              <a:lnSpc>
                <a:spcPct val="150000"/>
              </a:lnSpc>
            </a:pPr>
            <a:r>
              <a:rPr lang="en-US" sz="2000" dirty="0">
                <a:latin typeface="Times New Roman" panose="02020603050405020304" pitchFamily="18" charset="0"/>
                <a:cs typeface="Times New Roman" panose="02020603050405020304" pitchFamily="18" charset="0"/>
              </a:rPr>
              <a:t>When the seedlings become 2-3 years old, the shoot is cut back to a height of 30 cm from ground level to produce side shoots. This is called 'Coppicing</a:t>
            </a:r>
            <a:r>
              <a:rPr lang="en-US" sz="2000" dirty="0" smtClean="0">
                <a:latin typeface="Times New Roman" panose="02020603050405020304" pitchFamily="18" charset="0"/>
                <a:cs typeface="Times New Roman" panose="02020603050405020304" pitchFamily="18" charset="0"/>
              </a:rPr>
              <a:t>'.</a:t>
            </a:r>
          </a:p>
          <a:p>
            <a:pPr algn="just">
              <a:lnSpc>
                <a:spcPct val="150000"/>
              </a:lnSpc>
            </a:pPr>
            <a:r>
              <a:rPr lang="en-US" sz="2000" b="1" dirty="0">
                <a:latin typeface="Times New Roman" panose="02020603050405020304" pitchFamily="18" charset="0"/>
                <a:cs typeface="Times New Roman" panose="02020603050405020304" pitchFamily="18" charset="0"/>
              </a:rPr>
              <a:t>Harvesting: </a:t>
            </a:r>
            <a:r>
              <a:rPr lang="en-US" sz="2000" dirty="0" smtClean="0">
                <a:latin typeface="Times New Roman" panose="02020603050405020304" pitchFamily="18" charset="0"/>
                <a:cs typeface="Times New Roman" panose="02020603050405020304" pitchFamily="18" charset="0"/>
              </a:rPr>
              <a:t>Harvesting is done 2- 3 year after planting. Ideal time for harvesting shoots is from September to November. Side shoots having finger thickness and uniform brown </a:t>
            </a:r>
            <a:r>
              <a:rPr lang="en-US" sz="2000" dirty="0" err="1" smtClean="0">
                <a:latin typeface="Times New Roman" panose="02020603050405020304" pitchFamily="18" charset="0"/>
                <a:cs typeface="Times New Roman" panose="02020603050405020304" pitchFamily="18" charset="0"/>
              </a:rPr>
              <a:t>colour</a:t>
            </a:r>
            <a:r>
              <a:rPr lang="en-US" sz="2000" dirty="0" smtClean="0">
                <a:latin typeface="Times New Roman" panose="02020603050405020304" pitchFamily="18" charset="0"/>
                <a:cs typeface="Times New Roman" panose="02020603050405020304" pitchFamily="18" charset="0"/>
              </a:rPr>
              <a:t> are ideal for bark extraction. A ‘test cut’ can be made on the stem with a sharp knife to judge the suitability of time of peeling. If the bark separates easily, the cutting can be commenced immediately. The stems of 2-3 cm diameter thickness and 1.0–1.25m length are cut close to the ground. Harvested shoots are bundled together and transported to the pack house for further post harvest procedures.</a:t>
            </a:r>
          </a:p>
          <a:p>
            <a:pPr algn="just">
              <a:lnSpc>
                <a:spcPct val="150000"/>
              </a:lnSpc>
            </a:pPr>
            <a:r>
              <a:rPr lang="en-US" sz="2000" dirty="0" smtClean="0">
                <a:latin typeface="Times New Roman" panose="02020603050405020304" pitchFamily="18" charset="0"/>
                <a:cs typeface="Times New Roman" panose="02020603050405020304" pitchFamily="18" charset="0"/>
              </a:rPr>
              <a:t>Peeling </a:t>
            </a:r>
            <a:r>
              <a:rPr lang="en-US" sz="2000" dirty="0">
                <a:latin typeface="Times New Roman" panose="02020603050405020304" pitchFamily="18" charset="0"/>
                <a:cs typeface="Times New Roman" panose="02020603050405020304" pitchFamily="18" charset="0"/>
              </a:rPr>
              <a:t>is done with a small knife having a round edge at the end. Harvesting and Peeling should be done on same day. Cut stem earthen up with soil to encourage growth of new shoot.</a:t>
            </a:r>
          </a:p>
        </p:txBody>
      </p:sp>
      <p:sp>
        <p:nvSpPr>
          <p:cNvPr id="7" name="Rectangle 6">
            <a:extLst>
              <a:ext uri="{FF2B5EF4-FFF2-40B4-BE49-F238E27FC236}">
                <a16:creationId xmlns="" xmlns:a16="http://schemas.microsoft.com/office/drawing/2014/main" xmlns:lc="http://schemas.openxmlformats.org/drawingml/2006/lockedCanva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1244778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F6F3548C-D676-77BD-B75D-A828238179F1}"/>
              </a:ext>
            </a:extLst>
          </p:cNvPr>
          <p:cNvPicPr>
            <a:picLocks noChangeAspect="1"/>
          </p:cNvPicPr>
          <p:nvPr/>
        </p:nvPicPr>
        <p:blipFill>
          <a:blip r:embed="rId2"/>
          <a:stretch>
            <a:fillRect/>
          </a:stretch>
        </p:blipFill>
        <p:spPr>
          <a:xfrm>
            <a:off x="7644060" y="0"/>
            <a:ext cx="1499939" cy="377667"/>
          </a:xfrm>
          <a:prstGeom prst="rect">
            <a:avLst/>
          </a:prstGeom>
        </p:spPr>
      </p:pic>
      <p:sp>
        <p:nvSpPr>
          <p:cNvPr id="2" name="Rectangle 1"/>
          <p:cNvSpPr/>
          <p:nvPr/>
        </p:nvSpPr>
        <p:spPr>
          <a:xfrm>
            <a:off x="304800" y="1295400"/>
            <a:ext cx="8991600" cy="1938992"/>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Yield</a:t>
            </a:r>
          </a:p>
          <a:p>
            <a:pPr algn="just">
              <a:lnSpc>
                <a:spcPct val="150000"/>
              </a:lnSpc>
            </a:pPr>
            <a:r>
              <a:rPr lang="en-US" sz="2000" dirty="0">
                <a:latin typeface="Times New Roman" panose="02020603050405020304" pitchFamily="18" charset="0"/>
                <a:cs typeface="Times New Roman" panose="02020603050405020304" pitchFamily="18" charset="0"/>
              </a:rPr>
              <a:t>Yield: a. 3-4 year and onwards' - 62 to 125 kg quills/ha. </a:t>
            </a:r>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b</a:t>
            </a:r>
            <a:r>
              <a:rPr lang="en-US" sz="2000" dirty="0">
                <a:latin typeface="Times New Roman" panose="02020603050405020304" pitchFamily="18" charset="0"/>
                <a:cs typeface="Times New Roman" panose="02020603050405020304" pitchFamily="18" charset="0"/>
              </a:rPr>
              <a:t>. 10-11 year and onwards - 225 to 300 kg quills/ha.</a:t>
            </a:r>
          </a:p>
          <a:p>
            <a:pPr algn="just">
              <a:lnSpc>
                <a:spcPct val="150000"/>
              </a:lnSpc>
            </a:pPr>
            <a:r>
              <a:rPr lang="en-US" sz="2000" dirty="0">
                <a:latin typeface="Times New Roman" panose="02020603050405020304" pitchFamily="18" charset="0"/>
                <a:cs typeface="Times New Roman" panose="02020603050405020304" pitchFamily="18" charset="0"/>
              </a:rPr>
              <a:t>1 ton /ha leaves which yield 1 to 1.25 kg of oil are obtained per year.</a:t>
            </a:r>
          </a:p>
        </p:txBody>
      </p:sp>
      <p:sp>
        <p:nvSpPr>
          <p:cNvPr id="7" name="Rectangle 6">
            <a:extLst>
              <a:ext uri="{FF2B5EF4-FFF2-40B4-BE49-F238E27FC236}">
                <a16:creationId xmlns="" xmlns:a16="http://schemas.microsoft.com/office/drawing/2014/main" xmlns:lc="http://schemas.openxmlformats.org/drawingml/2006/lockedCanva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10920132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983</TotalTime>
  <Words>977</Words>
  <Application>Microsoft Office PowerPoint</Application>
  <PresentationFormat>On-screen Show (4:3)</PresentationFormat>
  <Paragraphs>56</Paragraphs>
  <Slides>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Calibri Light</vt:lpstr>
      <vt:lpstr>Cambria</vt:lpstr>
      <vt:lpstr>Tahoma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Nisha Nitharwal</dc:creator>
  <cp:lastModifiedBy>Mahendra</cp:lastModifiedBy>
  <cp:revision>196</cp:revision>
  <cp:lastPrinted>2024-02-10T08:58:42Z</cp:lastPrinted>
  <dcterms:created xsi:type="dcterms:W3CDTF">2019-11-14T04:58:58Z</dcterms:created>
  <dcterms:modified xsi:type="dcterms:W3CDTF">2024-04-17T09:23:43Z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2013-11-12T00:00:00Z</vt:filetime>
  </property>
  <property fmtid="{D5CDD505-2E9C-101B-9397-08002B2CF9AE}" pid="3" name="Creator">
    <vt:lpwstr>Microsoft® Office PowerPoint® 2007</vt:lpwstr>
  </property>
  <property fmtid="{D5CDD505-2E9C-101B-9397-08002B2CF9AE}" pid="4" name="LastSaved">
    <vt:filetime>2019-11-14T00:00:00Z</vt:filetime>
  </property>
</Properties>
</file>